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45" r:id="rId3"/>
    <p:sldId id="410" r:id="rId4"/>
    <p:sldId id="389" r:id="rId5"/>
    <p:sldId id="364" r:id="rId6"/>
    <p:sldId id="398" r:id="rId7"/>
    <p:sldId id="399" r:id="rId8"/>
    <p:sldId id="400" r:id="rId9"/>
    <p:sldId id="401" r:id="rId10"/>
    <p:sldId id="402" r:id="rId11"/>
    <p:sldId id="392" r:id="rId12"/>
    <p:sldId id="406" r:id="rId13"/>
    <p:sldId id="407" r:id="rId14"/>
    <p:sldId id="409" r:id="rId15"/>
    <p:sldId id="366" r:id="rId16"/>
    <p:sldId id="365" r:id="rId17"/>
    <p:sldId id="408" r:id="rId18"/>
    <p:sldId id="308" r:id="rId19"/>
    <p:sldId id="342" r:id="rId20"/>
    <p:sldId id="404" r:id="rId21"/>
    <p:sldId id="403" r:id="rId22"/>
    <p:sldId id="391" r:id="rId23"/>
    <p:sldId id="388" r:id="rId24"/>
    <p:sldId id="360" r:id="rId25"/>
    <p:sldId id="362" r:id="rId26"/>
    <p:sldId id="356" r:id="rId27"/>
    <p:sldId id="405" r:id="rId28"/>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90" d="100"/>
          <a:sy n="90" d="100"/>
        </p:scale>
        <p:origin x="-132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1/15/2023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1/15/2023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1/15/2023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Spreadsheet has several sources for each of the items: TBD: Use longer breadboard (as shown above).  TBD: Use two five position DIP switches.  Be sure to get jumpers with insulated ends.  Pricing for thirty kits for a classroom about $20 each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a:t>
            </a:r>
            <a:r>
              <a:rPr lang="en-US" baseline="0" smtClean="0"/>
              <a:t>male-male jumpers).  </a:t>
            </a:r>
            <a:r>
              <a:rPr lang="en-US" baseline="0" dirty="0" smtClean="0"/>
              <a:t>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1/15/2023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1/15/2023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$19.90.  In very large quantities further reductions possible.  The goal here is an under $20 kit price so almost any student or any school can afford a kit(s).  The single kit price with </a:t>
            </a:r>
            <a:r>
              <a:rPr lang="en-US" baseline="0" dirty="0" smtClean="0"/>
              <a:t>some extra parts </a:t>
            </a:r>
            <a:r>
              <a:rPr lang="en-US" baseline="0" dirty="0" smtClean="0"/>
              <a:t>is $27.62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a:t>
            </a:r>
            <a:r>
              <a:rPr lang="en-US" baseline="0" dirty="0" smtClean="0"/>
              <a:t>For best connections to breadboard use DIP switches with full size pins (shown).  To reclaim folded out pins solder a fine wire up and down the fold-out side (normally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1/15/2023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alangarf/tm1638-veri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1/15/2023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a:t>
            </a:r>
            <a:r>
              <a:rPr lang="en-US" sz="2800" dirty="0" smtClean="0"/>
              <a:t>13 </a:t>
            </a:r>
            <a:r>
              <a:rPr lang="en-US" sz="2800" dirty="0" smtClean="0"/>
              <a:t>+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1/15/2023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a:t>
            </a:r>
            <a:r>
              <a:rPr lang="en-US" sz="4000" dirty="0" smtClean="0"/>
              <a:t>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a:t>
            </a:r>
            <a:r>
              <a:rPr lang="en-US" dirty="0" smtClean="0"/>
              <a:t>18.51</a:t>
            </a:r>
            <a:endParaRPr lang="en-US" dirty="0" smtClean="0"/>
          </a:p>
          <a:p>
            <a:r>
              <a:rPr lang="en-US" dirty="0" smtClean="0"/>
              <a:t>In low volume (for a single kit) is $</a:t>
            </a:r>
            <a:r>
              <a:rPr lang="en-US" dirty="0" smtClean="0"/>
              <a:t>25.64 </a:t>
            </a:r>
            <a:r>
              <a:rPr lang="en-US" dirty="0" smtClean="0"/>
              <a:t>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sz="3100" b="1" dirty="0" smtClean="0"/>
              <a:t>Preprogram the board so IO pins provide logic gates and connections to on-chip 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10530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35551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2800" dirty="0" smtClean="0"/>
              <a:t>Web site: </a:t>
            </a:r>
            <a:r>
              <a:rPr lang="en-US" sz="2800" dirty="0" smtClean="0">
                <a:hlinkClick r:id="rId3"/>
              </a:rPr>
              <a:t>https</a:t>
            </a:r>
            <a:r>
              <a:rPr lang="en-US" sz="2800" dirty="0">
                <a:hlinkClick r:id="rId3"/>
              </a:rPr>
              <a:t>://github.com/hneemann/Digital/</a:t>
            </a:r>
            <a:endParaRPr lang="en-US" sz="2800" dirty="0"/>
          </a:p>
          <a:p>
            <a:r>
              <a:rPr lang="en-US" sz="2800" dirty="0" smtClean="0"/>
              <a:t>Authored by: </a:t>
            </a:r>
            <a:r>
              <a:rPr lang="en-US" sz="2800" dirty="0" smtClean="0">
                <a:hlinkClick r:id="rId4"/>
              </a:rPr>
              <a:t>Helmut.Neemann@mosbach.dhbw.de</a:t>
            </a:r>
            <a:endParaRPr lang="en-US" sz="2800" dirty="0" smtClean="0"/>
          </a:p>
          <a:p>
            <a:r>
              <a:rPr lang="en-US" sz="2800" dirty="0" smtClean="0"/>
              <a:t>Open source, other simulators available</a:t>
            </a:r>
          </a:p>
          <a:p>
            <a:r>
              <a:rPr lang="en-US" sz="2800" dirty="0" smtClean="0"/>
              <a:t>Modified to support the Boolean board</a:t>
            </a:r>
          </a:p>
          <a:p>
            <a:r>
              <a:rPr lang="en-US" sz="2800" dirty="0" smtClean="0"/>
              <a:t>Here, the user can use Digital for simulation</a:t>
            </a:r>
          </a:p>
          <a:p>
            <a:pPr lvl="1"/>
            <a:r>
              <a:rPr lang="en-US" sz="2400" dirty="0" smtClean="0"/>
              <a:t>And examine the generated VHDL/Verilog</a:t>
            </a:r>
          </a:p>
        </p:txBody>
      </p:sp>
      <p:sp>
        <p:nvSpPr>
          <p:cNvPr id="4" name="Date Placeholder 3"/>
          <p:cNvSpPr>
            <a:spLocks noGrp="1"/>
          </p:cNvSpPr>
          <p:nvPr>
            <p:ph type="dt" sz="half" idx="10"/>
          </p:nvPr>
        </p:nvSpPr>
        <p:spPr/>
        <p:txBody>
          <a:bodyPr/>
          <a:lstStyle/>
          <a:p>
            <a:fld id="{48175211-2177-4700-B902-B5D620E17DC6}"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273842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29086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1/15/2023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1/15/2023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a:t>
            </a:r>
            <a:r>
              <a:rPr lang="en-US" dirty="0" smtClean="0"/>
              <a:t>clock</a:t>
            </a:r>
            <a:r>
              <a:rPr lang="en-US" dirty="0" smtClean="0"/>
              <a:t> </a:t>
            </a:r>
            <a:r>
              <a:rPr lang="en-US" dirty="0" smtClean="0"/>
              <a:t>is </a:t>
            </a:r>
            <a:r>
              <a:rPr lang="en-US" dirty="0" smtClean="0"/>
              <a:t>27 </a:t>
            </a:r>
            <a:r>
              <a:rPr lang="en-US" dirty="0" smtClean="0"/>
              <a:t>MHz</a:t>
            </a:r>
            <a:endParaRPr lang="en-US" dirty="0" smtClean="0"/>
          </a:p>
          <a:p>
            <a:pPr lvl="1"/>
            <a:r>
              <a:rPr lang="en-US" dirty="0" smtClean="0"/>
              <a:t>Digital will generate slower clocks</a:t>
            </a:r>
          </a:p>
          <a:p>
            <a:pPr lvl="2"/>
            <a:r>
              <a:rPr lang="en-US" dirty="0" smtClean="0"/>
              <a:t>Right click on clock icon &amp; set </a:t>
            </a:r>
            <a:r>
              <a:rPr lang="en-US" dirty="0" smtClean="0"/>
              <a:t>frequency</a:t>
            </a:r>
          </a:p>
          <a:p>
            <a:pPr lvl="2"/>
            <a:r>
              <a:rPr lang="en-US" dirty="0" smtClean="0"/>
              <a:t>Digital thinks the clock is 100MHz</a:t>
            </a:r>
            <a:endParaRPr lang="en-US" dirty="0" smtClean="0"/>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402906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247817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41907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Breadboard example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endParaRPr lang="en-US" dirty="0"/>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488526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dirty="0">
                <a:hlinkClick r:id="rId3"/>
              </a:rPr>
              <a:t>https://</a:t>
            </a:r>
            <a:r>
              <a:rPr lang="en-US" dirty="0" smtClean="0">
                <a:hlinkClick r:id="rId3"/>
              </a:rPr>
              <a:t>www.youtube.com/watch?v=PK5WQqN3_44</a:t>
            </a:r>
            <a:endParaRPr lang="en-US" dirty="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a:t>
            </a:r>
            <a:r>
              <a:rPr lang="en-US" dirty="0" smtClean="0"/>
              <a:t>or PDF for part BOM </a:t>
            </a:r>
            <a:r>
              <a:rPr lang="en-US" dirty="0" smtClean="0"/>
              <a:t>web links</a:t>
            </a:r>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a:t>
            </a:r>
            <a:r>
              <a:rPr lang="en-US" dirty="0" smtClean="0"/>
              <a:t>$</a:t>
            </a:r>
            <a:r>
              <a:rPr lang="en-US" dirty="0" smtClean="0"/>
              <a:t>1.06 for one</a:t>
            </a:r>
            <a:endParaRPr lang="en-US" dirty="0" smtClean="0"/>
          </a:p>
          <a:p>
            <a:pPr lvl="1"/>
            <a:r>
              <a:rPr lang="en-US" dirty="0" smtClean="0"/>
              <a:t>Solderless bread board	$6.69 for four</a:t>
            </a:r>
          </a:p>
          <a:p>
            <a:r>
              <a:rPr lang="en-US" dirty="0" smtClean="0"/>
              <a:t>Will require some user wiring</a:t>
            </a:r>
          </a:p>
          <a:p>
            <a:pPr lvl="1"/>
            <a:r>
              <a:rPr lang="en-US" dirty="0"/>
              <a:t>I</a:t>
            </a:r>
            <a:r>
              <a:rPr lang="en-US" dirty="0" smtClean="0"/>
              <a:t>nsulated </a:t>
            </a:r>
            <a:r>
              <a:rPr lang="en-US" dirty="0" smtClean="0"/>
              <a:t>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a:t>
            </a:r>
            <a:r>
              <a:rPr lang="en-US" dirty="0" smtClean="0"/>
              <a:t>require </a:t>
            </a:r>
            <a:r>
              <a:rPr lang="en-US" dirty="0" smtClean="0"/>
              <a:t>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1/15/2023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a:t>
            </a:r>
            <a:r>
              <a:rPr lang="en-US" sz="2400" dirty="0" smtClean="0"/>
              <a:t>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10484</TotalTime>
  <Words>2236</Words>
  <Application>Microsoft Office PowerPoint</Application>
  <PresentationFormat>On-screen Show (4:3)</PresentationFormat>
  <Paragraphs>339</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Kit Picture</vt:lpstr>
      <vt:lpstr>RTL for driving display</vt:lpstr>
      <vt:lpstr>What is missing</vt:lpstr>
      <vt:lpstr>LUTs</vt:lpstr>
      <vt:lpstr>Block RAM tutorial</vt:lpstr>
      <vt:lpstr>Educational programs</vt:lpstr>
      <vt:lpstr>FPGA References</vt:lpstr>
      <vt:lpstr>In conclusion</vt:lpstr>
      <vt:lpstr>“Digital”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Breadboard example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823</cp:revision>
  <cp:lastPrinted>2022-06-11T03:12:14Z</cp:lastPrinted>
  <dcterms:created xsi:type="dcterms:W3CDTF">2015-03-15T00:52:45Z</dcterms:created>
  <dcterms:modified xsi:type="dcterms:W3CDTF">2023-01-16T04:20:31Z</dcterms:modified>
</cp:coreProperties>
</file>